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63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0" r:id="rId13"/>
    <p:sldId id="279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12-19T16:47:57.111"/>
    </inkml:context>
    <inkml:brush xml:id="br0">
      <inkml:brushProperty name="width" value="0.05292" units="cm"/>
      <inkml:brushProperty name="height" value="0.05292" units="cm"/>
      <inkml:brushProperty name="color" value="#0C0C0C"/>
    </inkml:brush>
  </inkml:definitions>
  <inkml:trace contextRef="#ctx0" brushRef="#br0">8360 9748,'0'-25,"-50"25,50 25,0-25,-25 25,25 0,-25 24,1-24,24 0,0-25,-25 25,25-25</inkml:trace>
  <inkml:trace contextRef="#ctx0" brushRef="#br0" timeOffset="4056.232">6722 11435,'0'-25,"-24"25,24 0,-25 0,25 25,0 0,0-25,-50 49,50-49,0 25,0 0,-25 0,25-25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A8A0-5CB2-419B-B336-0FA99C05FE35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B244A-51BA-4ED8-ACC1-844E9F486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4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244A-51BA-4ED8-ACC1-844E9F4867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14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Три</a:t>
            </a:r>
            <a:r>
              <a:rPr lang="ru-RU" baseline="0" dirty="0" smtClean="0"/>
              <a:t> золотых правила каллиграфии: ВЫСОТА, НАКЛОН, ШИРИНА букв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244A-51BA-4ED8-ACC1-844E9F4867A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5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077072"/>
            <a:ext cx="4051994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Подготовила:Соколова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404664"/>
            <a:ext cx="6552728" cy="554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КОНКУРС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i="1" dirty="0" smtClean="0">
                <a:solidFill>
                  <a:srgbClr val="FF0000"/>
                </a:solidFill>
                <a:ea typeface="+mj-ea"/>
                <a:cs typeface="+mj-cs"/>
              </a:rPr>
              <a:t>«</a:t>
            </a:r>
            <a:r>
              <a:rPr lang="ru-RU" sz="5400" b="1" i="1" dirty="0" smtClean="0">
                <a:solidFill>
                  <a:srgbClr val="FF0000"/>
                </a:solidFill>
                <a:ea typeface="+mj-ea"/>
                <a:cs typeface="+mj-cs"/>
              </a:rPr>
              <a:t>Король и королева письма»</a:t>
            </a: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Правила посадки при письме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556792"/>
            <a:ext cx="2664296" cy="41044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417637"/>
            <a:ext cx="43924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/>
              <a:t>Правильная поза при письме:</a:t>
            </a:r>
            <a:endParaRPr lang="ru-RU" sz="2300" i="1" dirty="0"/>
          </a:p>
          <a:p>
            <a:r>
              <a:rPr lang="ru-RU" sz="2300" b="1" dirty="0"/>
              <a:t>- сидеть прямо;</a:t>
            </a:r>
            <a:endParaRPr lang="ru-RU" sz="2300" dirty="0"/>
          </a:p>
          <a:p>
            <a:r>
              <a:rPr lang="ru-RU" sz="2300" b="1" dirty="0"/>
              <a:t>- опираться спиной на спинку стула;</a:t>
            </a:r>
            <a:endParaRPr lang="ru-RU" sz="2300" dirty="0"/>
          </a:p>
          <a:p>
            <a:r>
              <a:rPr lang="ru-RU" sz="2300" b="1" dirty="0"/>
              <a:t>- не опираться грудью на стол;</a:t>
            </a:r>
            <a:endParaRPr lang="ru-RU" sz="2300" dirty="0"/>
          </a:p>
          <a:p>
            <a:r>
              <a:rPr lang="ru-RU" sz="2300" b="1" dirty="0"/>
              <a:t>- ноги держать прямо, стопы на полу или подставке;</a:t>
            </a:r>
            <a:endParaRPr lang="ru-RU" sz="2300" dirty="0"/>
          </a:p>
          <a:p>
            <a:r>
              <a:rPr lang="ru-RU" sz="2300" b="1" dirty="0"/>
              <a:t>- туловище, голову, плечи держать ровно;</a:t>
            </a:r>
            <a:endParaRPr lang="ru-RU" sz="2300" dirty="0"/>
          </a:p>
          <a:p>
            <a:r>
              <a:rPr lang="ru-RU" sz="2300" b="1" dirty="0"/>
              <a:t>- обе руки на столе, опираются о край стола, локти выступают за край стола 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04925138"/>
      </p:ext>
    </p:extLst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48680"/>
            <a:ext cx="6552728" cy="59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39556"/>
      </p:ext>
    </p:extLst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Правила каллиграфии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19673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C000"/>
                </a:solidFill>
              </a:rPr>
              <a:t>Три золотых правила каллиграфии: </a:t>
            </a:r>
            <a:endParaRPr lang="ru-RU" sz="3200" b="1" i="1" dirty="0" smtClean="0">
              <a:solidFill>
                <a:srgbClr val="FFC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ВЫСОТА</a:t>
            </a:r>
            <a:r>
              <a:rPr lang="ru-RU" sz="3200" b="1" i="1" dirty="0">
                <a:solidFill>
                  <a:srgbClr val="FFC000"/>
                </a:solidFill>
              </a:rPr>
              <a:t>, НАКЛОН, </a:t>
            </a:r>
            <a:r>
              <a:rPr lang="ru-RU" sz="3200" b="1" i="1" dirty="0" smtClean="0">
                <a:solidFill>
                  <a:srgbClr val="FFC000"/>
                </a:solidFill>
              </a:rPr>
              <a:t>ШИРИНА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852936"/>
            <a:ext cx="568863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14932"/>
      </p:ext>
    </p:extLst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620688"/>
            <a:ext cx="7344816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solidFill>
                <a:srgbClr val="FF0000"/>
              </a:solidFill>
              <a:latin typeface="Arial Black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/>
              <a:t> Все буквы должны быть одинаковой высоты.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/>
              <a:t> Все буквы должны быть одинаковой ширины.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/>
              <a:t> Если в буквах есть элементы, выходящие за верхнюю и нижнюю линии строки, они должны заканчиваться на одном расстоянии от строки.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/>
              <a:t> Расстояние между элементами букв должно быть одинаковым.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/>
              <a:t> Расстояние между буквами в слове должно быть одинаковым.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/>
              <a:t> Все линии при письме должны быть параллельными.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i="1" dirty="0"/>
              <a:t>Прямые линии при письме должны быть ровными</a:t>
            </a:r>
          </a:p>
        </p:txBody>
      </p:sp>
    </p:spTree>
    <p:extLst>
      <p:ext uri="{BB962C8B-B14F-4D97-AF65-F5344CB8AC3E}">
        <p14:creationId xmlns:p14="http://schemas.microsoft.com/office/powerpoint/2010/main" val="2764033612"/>
      </p:ext>
    </p:extLst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+mn-lt"/>
              </a:rPr>
              <a:t>Спасибо за внимание</a:t>
            </a:r>
            <a:endParaRPr lang="ru-RU" sz="5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3"/>
            <a:ext cx="7632848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rgbClr val="0070C0"/>
                </a:solidFill>
              </a:rPr>
              <a:t>Пишите </a:t>
            </a:r>
          </a:p>
          <a:p>
            <a:pPr marL="0" indent="0" algn="ctr">
              <a:buNone/>
            </a:pPr>
            <a:r>
              <a:rPr lang="ru-RU" sz="7200" b="1" i="1" dirty="0" smtClean="0">
                <a:solidFill>
                  <a:srgbClr val="0070C0"/>
                </a:solidFill>
              </a:rPr>
              <a:t>красиво, быстро и грамотно!</a:t>
            </a:r>
            <a:endParaRPr lang="ru-RU" sz="7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30251"/>
      </p:ext>
    </p:extLst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Цель </a:t>
            </a: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конкурса:</a:t>
            </a: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+mn-lt"/>
              </a:rPr>
            </a:b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547664" y="1124744"/>
            <a:ext cx="7139136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/>
              <a:t> </a:t>
            </a:r>
            <a:r>
              <a:rPr lang="ru-RU" b="1" i="1" dirty="0" smtClean="0"/>
              <a:t>выявить лучшего каллиграфа </a:t>
            </a:r>
            <a:r>
              <a:rPr lang="ru-RU" b="1" i="1" dirty="0" smtClean="0"/>
              <a:t>среди учащихся первых классов.</a:t>
            </a:r>
            <a:endParaRPr lang="ru-RU" b="1" i="1" dirty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Задачи: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r>
              <a:rPr lang="ru-RU" sz="3000" b="1" i="1" dirty="0"/>
              <a:t>п</a:t>
            </a:r>
            <a:r>
              <a:rPr lang="ru-RU" sz="3000" b="1" i="1" dirty="0" smtClean="0"/>
              <a:t>ознакомить с понятием «каллиграфия»</a:t>
            </a:r>
          </a:p>
          <a:p>
            <a:r>
              <a:rPr lang="ru-RU" sz="3000" b="1" i="1" dirty="0" smtClean="0"/>
              <a:t>познакомить с основными видами шрифтов</a:t>
            </a:r>
          </a:p>
          <a:p>
            <a:r>
              <a:rPr lang="ru-RU" sz="3000" b="1" i="1" dirty="0" smtClean="0"/>
              <a:t> повторить правила посадки при письме</a:t>
            </a:r>
          </a:p>
          <a:p>
            <a:r>
              <a:rPr lang="ru-RU" sz="3000" b="1" i="1" dirty="0"/>
              <a:t>и</a:t>
            </a:r>
            <a:r>
              <a:rPr lang="ru-RU" sz="3000" b="1" i="1" dirty="0" smtClean="0"/>
              <a:t>зучить основные правила каллиграфии</a:t>
            </a:r>
            <a:r>
              <a:rPr lang="ru-RU" sz="3000" b="1" i="1" dirty="0" smtClean="0"/>
              <a:t> </a:t>
            </a:r>
          </a:p>
          <a:p>
            <a:r>
              <a:rPr lang="ru-RU" sz="3000" b="1" i="1" dirty="0" smtClean="0"/>
              <a:t>проверить </a:t>
            </a:r>
            <a:r>
              <a:rPr lang="ru-RU" sz="3000" b="1" i="1" dirty="0" smtClean="0"/>
              <a:t>умение каллиграфически </a:t>
            </a:r>
            <a:r>
              <a:rPr lang="ru-RU" sz="3000" b="1" i="1" dirty="0" smtClean="0"/>
              <a:t>писать</a:t>
            </a:r>
            <a:endParaRPr lang="ru-RU" sz="3000" b="1" i="1" dirty="0"/>
          </a:p>
          <a:p>
            <a:pPr marL="0" indent="0">
              <a:buNone/>
            </a:pPr>
            <a:endParaRPr lang="ru-RU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Каллиграфия </a:t>
            </a:r>
            <a:r>
              <a:rPr lang="ru-RU" b="1" i="1" dirty="0" smtClean="0">
                <a:latin typeface="+mn-lt"/>
              </a:rPr>
              <a:t>– это искусство (умение) писать красиво и четко .</a:t>
            </a:r>
            <a:br>
              <a:rPr lang="ru-RU" b="1" i="1" dirty="0" smtClean="0">
                <a:latin typeface="+mn-lt"/>
              </a:rPr>
            </a:br>
            <a:endParaRPr lang="ru-RU" b="1" i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3688" y="1988840"/>
            <a:ext cx="2592288" cy="36004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048" y="1988840"/>
            <a:ext cx="3312367" cy="439248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С </a:t>
            </a:r>
            <a:r>
              <a:rPr lang="ru-RU" sz="2400" dirty="0"/>
              <a:t>тех пор как люди изобрели письмо, они стремились усовершенствовать его в двух направлениях: научиться писать, во-первых, красивее и, во - вторых, быстрее. Так возникли </a:t>
            </a:r>
            <a:r>
              <a:rPr lang="ru-RU" sz="2400" i="1" dirty="0"/>
              <a:t>каллиграфия (</a:t>
            </a:r>
            <a:r>
              <a:rPr lang="ru-RU" sz="2400" dirty="0"/>
              <a:t>от греч. «</a:t>
            </a:r>
            <a:r>
              <a:rPr lang="ru-RU" sz="2400" dirty="0" err="1"/>
              <a:t>kalligraphia</a:t>
            </a:r>
            <a:r>
              <a:rPr lang="ru-RU" sz="2400" dirty="0"/>
              <a:t>» - «красивый почерк») – искусство красивого письма, и </a:t>
            </a:r>
            <a:r>
              <a:rPr lang="ru-RU" sz="2400" i="1" dirty="0"/>
              <a:t>скоропись</a:t>
            </a:r>
            <a:r>
              <a:rPr lang="ru-RU" sz="2400" dirty="0"/>
              <a:t> – мастерство быстрого письма. </a:t>
            </a:r>
          </a:p>
        </p:txBody>
      </p:sp>
      <p:pic>
        <p:nvPicPr>
          <p:cNvPr id="5" name="Рисунок 4" descr="http://img222.imageshack.us/img222/2741/slavcalligraf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02433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2712989"/>
            <a:ext cx="41044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Выдающиеся </a:t>
            </a:r>
            <a:r>
              <a:rPr lang="ru-RU" sz="2400" b="1" i="1" u="sng" dirty="0"/>
              <a:t>писцы</a:t>
            </a:r>
            <a:r>
              <a:rPr lang="ru-RU" sz="2400" b="1" i="1" dirty="0"/>
              <a:t> </a:t>
            </a:r>
            <a:r>
              <a:rPr lang="ru-RU" sz="2400" i="1" dirty="0"/>
              <a:t>годами вырабатывали особые </a:t>
            </a:r>
            <a:r>
              <a:rPr lang="ru-RU" sz="2400" b="1" i="1" u="sng" dirty="0"/>
              <a:t>почерки, </a:t>
            </a:r>
            <a:r>
              <a:rPr lang="ru-RU" sz="2400" i="1" dirty="0"/>
              <a:t>на основе которых постепенно сложились известные </a:t>
            </a:r>
            <a:r>
              <a:rPr lang="ru-RU" sz="2400" b="1" i="1" u="sng" dirty="0"/>
              <a:t>шрифты</a:t>
            </a:r>
            <a:r>
              <a:rPr lang="ru-RU" sz="2400" i="1" u="sng" dirty="0"/>
              <a:t>: </a:t>
            </a:r>
            <a:endParaRPr lang="ru-RU" sz="2400" i="1" u="sng" dirty="0" smtClean="0"/>
          </a:p>
          <a:p>
            <a:r>
              <a:rPr lang="ru-RU" sz="2400" i="1" dirty="0" smtClean="0"/>
              <a:t>-    латинский;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/>
              <a:t>готическое письмо;</a:t>
            </a:r>
          </a:p>
          <a:p>
            <a:pPr marL="285750" indent="-285750">
              <a:buFontTx/>
              <a:buChar char="-"/>
            </a:pPr>
            <a:r>
              <a:rPr lang="ru-RU" sz="2400" i="1" dirty="0"/>
              <a:t>с</a:t>
            </a:r>
            <a:r>
              <a:rPr lang="ru-RU" sz="2400" i="1" dirty="0" smtClean="0"/>
              <a:t>лавянский; </a:t>
            </a:r>
          </a:p>
          <a:p>
            <a:pPr marL="285750" indent="-285750">
              <a:buFontTx/>
              <a:buChar char="-"/>
            </a:pPr>
            <a:r>
              <a:rPr lang="ru-RU" sz="2400" i="1" dirty="0"/>
              <a:t>а</a:t>
            </a:r>
            <a:r>
              <a:rPr lang="ru-RU" sz="2400" i="1" dirty="0" smtClean="0"/>
              <a:t>рабская вязь;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/>
              <a:t>китайские иероглифы и др.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е данные 1"/>
              <p14:cNvContentPartPr/>
              <p14:nvPr/>
            </p14:nvContentPartPr>
            <p14:xfrm>
              <a:off x="2375280" y="3500280"/>
              <a:ext cx="634680" cy="67032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65920" y="3490920"/>
                <a:ext cx="653400" cy="6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136819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Латинский шрифт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196752"/>
            <a:ext cx="6120680" cy="51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92227"/>
      </p:ext>
    </p:extLst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Готическое письмо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052736"/>
            <a:ext cx="3744416" cy="5112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95227"/>
            <a:ext cx="2869976" cy="40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41069"/>
      </p:ext>
    </p:extLst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Старославянский шрифт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3240360" cy="4104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17638"/>
            <a:ext cx="4042792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8166"/>
      </p:ext>
    </p:extLst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Арабская вязь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581128"/>
            <a:ext cx="5400600" cy="18518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196752"/>
            <a:ext cx="583264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18999"/>
      </p:ext>
    </p:extLst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Китайские иероглифы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268760"/>
            <a:ext cx="590465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4181"/>
      </p:ext>
    </p:extLst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266</Words>
  <Application>Microsoft Office PowerPoint</Application>
  <PresentationFormat>Экран (4:3)</PresentationFormat>
  <Paragraphs>50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Цель конкурса: </vt:lpstr>
      <vt:lpstr> Каллиграфия – это искусство (умение) писать красиво и четко . </vt:lpstr>
      <vt:lpstr>Презентация PowerPoint</vt:lpstr>
      <vt:lpstr>Латинский шрифт</vt:lpstr>
      <vt:lpstr>Готическое письмо</vt:lpstr>
      <vt:lpstr>Старославянский шрифт</vt:lpstr>
      <vt:lpstr>Арабская вязь</vt:lpstr>
      <vt:lpstr>Китайские иероглифы</vt:lpstr>
      <vt:lpstr>Правила посадки при письме</vt:lpstr>
      <vt:lpstr>Презентация PowerPoint</vt:lpstr>
      <vt:lpstr>Правила каллиграфии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Diakov</cp:lastModifiedBy>
  <cp:revision>18</cp:revision>
  <dcterms:created xsi:type="dcterms:W3CDTF">2013-08-17T08:34:50Z</dcterms:created>
  <dcterms:modified xsi:type="dcterms:W3CDTF">2019-01-21T17:25:15Z</dcterms:modified>
</cp:coreProperties>
</file>